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3.xml" ContentType="application/vnd.openxmlformats-officedocument.themeOverride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4.xml" ContentType="application/vnd.openxmlformats-officedocument.themeOverride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44"/>
  </p:handoutMasterIdLst>
  <p:sldIdLst>
    <p:sldId id="292" r:id="rId2"/>
    <p:sldId id="293" r:id="rId3"/>
    <p:sldId id="273" r:id="rId4"/>
    <p:sldId id="265" r:id="rId5"/>
    <p:sldId id="395" r:id="rId6"/>
    <p:sldId id="324" r:id="rId7"/>
    <p:sldId id="396" r:id="rId8"/>
    <p:sldId id="402" r:id="rId9"/>
    <p:sldId id="408" r:id="rId10"/>
    <p:sldId id="400" r:id="rId11"/>
    <p:sldId id="404" r:id="rId12"/>
    <p:sldId id="401" r:id="rId13"/>
    <p:sldId id="403" r:id="rId14"/>
    <p:sldId id="435" r:id="rId15"/>
    <p:sldId id="405" r:id="rId16"/>
    <p:sldId id="406" r:id="rId17"/>
    <p:sldId id="409" r:id="rId18"/>
    <p:sldId id="410" r:id="rId19"/>
    <p:sldId id="407" r:id="rId20"/>
    <p:sldId id="411" r:id="rId21"/>
    <p:sldId id="412" r:id="rId22"/>
    <p:sldId id="413" r:id="rId23"/>
    <p:sldId id="416" r:id="rId24"/>
    <p:sldId id="414" r:id="rId25"/>
    <p:sldId id="415" r:id="rId26"/>
    <p:sldId id="418" r:id="rId27"/>
    <p:sldId id="419" r:id="rId28"/>
    <p:sldId id="420" r:id="rId29"/>
    <p:sldId id="421" r:id="rId30"/>
    <p:sldId id="422" r:id="rId31"/>
    <p:sldId id="426" r:id="rId32"/>
    <p:sldId id="427" r:id="rId33"/>
    <p:sldId id="417" r:id="rId34"/>
    <p:sldId id="428" r:id="rId35"/>
    <p:sldId id="423" r:id="rId36"/>
    <p:sldId id="425" r:id="rId37"/>
    <p:sldId id="429" r:id="rId38"/>
    <p:sldId id="430" r:id="rId39"/>
    <p:sldId id="431" r:id="rId40"/>
    <p:sldId id="432" r:id="rId41"/>
    <p:sldId id="433" r:id="rId42"/>
    <p:sldId id="434" r:id="rId43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A05"/>
    <a:srgbClr val="6E32E0"/>
    <a:srgbClr val="DCDDDF"/>
    <a:srgbClr val="F5F5F5"/>
    <a:srgbClr val="5827B3"/>
    <a:srgbClr val="0066CC"/>
    <a:srgbClr val="0099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1" autoAdjust="0"/>
    <p:restoredTop sz="94648"/>
  </p:normalViewPr>
  <p:slideViewPr>
    <p:cSldViewPr snapToGrid="0" snapToObjects="1">
      <p:cViewPr varScale="1">
        <p:scale>
          <a:sx n="116" d="100"/>
          <a:sy n="116" d="100"/>
        </p:scale>
        <p:origin x="-312" y="-96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6F9D742-38BC-4573-88E8-73DAED45E5F6}" type="datetimeFigureOut">
              <a:rPr lang="ru-RU"/>
              <a:pPr>
                <a:defRPr/>
              </a:pPr>
              <a:t>06.06.2020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FBA4372-1DC7-470F-A877-1B464B0188A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2019.r-project.org/" TargetMode="External"/><Relationship Id="rId2" Type="http://schemas.openxmlformats.org/officeDocument/2006/relationships/hyperlink" Target="https://www.r-project.org/conferences/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an.r-project.org/" TargetMode="External"/><Relationship Id="rId4" Type="http://schemas.openxmlformats.org/officeDocument/2006/relationships/hyperlink" Target="https://cran.r-project.org/manual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7650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3009900"/>
            <a:ext cx="9037637" cy="208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z="4400" smtClean="0">
                <a:latin typeface="Arial" charset="0"/>
                <a:ea typeface="Roboto"/>
                <a:cs typeface="Roboto"/>
              </a:rPr>
              <a:t>ЯЗЫК </a:t>
            </a:r>
            <a:r>
              <a:rPr lang="en-US" sz="4400" smtClean="0">
                <a:latin typeface="Arial" charset="0"/>
                <a:ea typeface="Roboto"/>
                <a:cs typeface="Roboto"/>
              </a:rPr>
              <a:t>R</a:t>
            </a:r>
            <a:r>
              <a:rPr lang="ru-RU" sz="4400" smtClean="0">
                <a:latin typeface="Arial" charset="0"/>
                <a:ea typeface="Roboto"/>
                <a:cs typeface="Roboto"/>
              </a:rPr>
              <a:t> ДЛЯ АНАЛИЗА ДАННЫХ</a:t>
            </a:r>
          </a:p>
        </p:txBody>
      </p:sp>
      <p:sp>
        <p:nvSpPr>
          <p:cNvPr id="27651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7652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4"/>
          <p:cNvSpPr txBox="1">
            <a:spLocks noChangeArrowheads="1"/>
          </p:cNvSpPr>
          <p:nvPr/>
        </p:nvSpPr>
        <p:spPr bwMode="auto">
          <a:xfrm>
            <a:off x="1581150" y="180975"/>
            <a:ext cx="9745663" cy="512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b="1" u="sng">
                <a:solidFill>
                  <a:srgbClr val="4B2199"/>
                </a:solidFill>
              </a:rPr>
              <a:t>Инсталляция </a:t>
            </a:r>
            <a:r>
              <a:rPr lang="en-US" sz="2400" b="1" u="sng">
                <a:solidFill>
                  <a:srgbClr val="4B2199"/>
                </a:solidFill>
              </a:rPr>
              <a:t>R</a:t>
            </a:r>
          </a:p>
          <a:p>
            <a:pPr algn="ctr">
              <a:spcBef>
                <a:spcPct val="50000"/>
              </a:spcBef>
            </a:pPr>
            <a:endParaRPr lang="en-US" sz="2400" b="1" u="sng">
              <a:solidFill>
                <a:srgbClr val="4B2199"/>
              </a:solidFill>
            </a:endParaRPr>
          </a:p>
          <a:p>
            <a:r>
              <a:rPr lang="ru-RU">
                <a:solidFill>
                  <a:srgbClr val="0000CC"/>
                </a:solidFill>
                <a:hlinkClick r:id="rId2"/>
              </a:rPr>
              <a:t>https://cran.r-project.org</a:t>
            </a:r>
            <a:endParaRPr lang="en-US">
              <a:solidFill>
                <a:srgbClr val="0000CC"/>
              </a:solidFill>
            </a:endParaRPr>
          </a:p>
          <a:p>
            <a:endParaRPr lang="ru-RU">
              <a:solidFill>
                <a:srgbClr val="0000CC"/>
              </a:solidFill>
            </a:endParaRPr>
          </a:p>
          <a:p>
            <a:endParaRPr lang="en-US">
              <a:solidFill>
                <a:srgbClr val="0000CC"/>
              </a:solidFill>
            </a:endParaRPr>
          </a:p>
          <a:p>
            <a:r>
              <a:rPr lang="ru-RU">
                <a:solidFill>
                  <a:srgbClr val="008000"/>
                </a:solidFill>
              </a:rPr>
              <a:t>    </a:t>
            </a:r>
            <a:r>
              <a:rPr lang="ru-RU"/>
              <a:t>1. Запуск инсталляции должен быть как от администратора</a:t>
            </a:r>
            <a:endParaRPr lang="en-US"/>
          </a:p>
          <a:p>
            <a:r>
              <a:rPr lang="en-US"/>
              <a:t>    </a:t>
            </a:r>
            <a:r>
              <a:rPr lang="ru-RU"/>
              <a:t>2. Открываем и запускаем скаченный файл</a:t>
            </a:r>
            <a:endParaRPr lang="en-US"/>
          </a:p>
          <a:p>
            <a:r>
              <a:rPr lang="ru-RU"/>
              <a:t>    3. Не нужно менять никакие настройки</a:t>
            </a:r>
          </a:p>
          <a:p>
            <a:endParaRPr lang="ru-RU"/>
          </a:p>
          <a:p>
            <a:endParaRPr lang="ru-RU"/>
          </a:p>
          <a:p>
            <a:endParaRPr lang="ru-RU"/>
          </a:p>
          <a:p>
            <a:endParaRPr lang="ru-RU"/>
          </a:p>
          <a:p>
            <a:endParaRPr lang="ru-RU"/>
          </a:p>
          <a:p>
            <a:r>
              <a:rPr lang="ru-RU"/>
              <a:t>___________________________________________</a:t>
            </a:r>
          </a:p>
          <a:p>
            <a:r>
              <a:rPr lang="ru-RU">
                <a:solidFill>
                  <a:srgbClr val="008000"/>
                </a:solidFill>
              </a:rPr>
              <a:t>  </a:t>
            </a:r>
            <a:r>
              <a:rPr lang="ru-RU" u="sng">
                <a:solidFill>
                  <a:srgbClr val="008000"/>
                </a:solidFill>
              </a:rPr>
              <a:t>рекомендация:</a:t>
            </a:r>
            <a:r>
              <a:rPr lang="ru-RU">
                <a:solidFill>
                  <a:srgbClr val="008000"/>
                </a:solidFill>
              </a:rPr>
              <a:t> </a:t>
            </a:r>
            <a:r>
              <a:rPr lang="ru-RU"/>
              <a:t>выбрать английский язык</a:t>
            </a:r>
          </a:p>
          <a:p>
            <a:pPr algn="ctr">
              <a:spcBef>
                <a:spcPct val="50000"/>
              </a:spcBef>
            </a:pPr>
            <a:endParaRPr lang="ru-RU" sz="2400" b="1" u="sng"/>
          </a:p>
        </p:txBody>
      </p:sp>
      <p:pic>
        <p:nvPicPr>
          <p:cNvPr id="3686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15463" y="1592263"/>
            <a:ext cx="1222375" cy="103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4" descr="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23838"/>
            <a:ext cx="8424862" cy="635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800">
                <a:latin typeface="Times New Roman" pitchFamily="18" charset="0"/>
              </a:rPr>
              <a:t>- Зачем устанавливать </a:t>
            </a:r>
            <a:r>
              <a:rPr lang="en-US" sz="2800">
                <a:latin typeface="Times New Roman" pitchFamily="18" charset="0"/>
              </a:rPr>
              <a:t>R Studio ?</a:t>
            </a:r>
            <a:endParaRPr lang="ru-RU" sz="2800">
              <a:latin typeface="Times New Roman" pitchFamily="18" charset="0"/>
            </a:endParaRPr>
          </a:p>
          <a:p>
            <a:pPr marL="228600" indent="-228600"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sz="2800">
                <a:latin typeface="Times New Roman" pitchFamily="18" charset="0"/>
              </a:rPr>
              <a:t>R Studio</a:t>
            </a:r>
            <a:r>
              <a:rPr lang="ru-RU" sz="2800">
                <a:latin typeface="Times New Roman" pitchFamily="18" charset="0"/>
              </a:rPr>
              <a:t> упрощает работу с </a:t>
            </a:r>
            <a:r>
              <a:rPr lang="en-US" sz="2800">
                <a:latin typeface="Times New Roman" pitchFamily="18" charset="0"/>
              </a:rPr>
              <a:t>R </a:t>
            </a:r>
            <a:endParaRPr lang="ru-RU" sz="2800">
              <a:latin typeface="Times New Roman" pitchFamily="18" charset="0"/>
            </a:endParaRPr>
          </a:p>
          <a:p>
            <a:pPr marL="228600" indent="-228600"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800">
                <a:latin typeface="Times New Roman" pitchFamily="18" charset="0"/>
              </a:rPr>
              <a:t>- Сайт </a:t>
            </a:r>
            <a:r>
              <a:rPr lang="ru-RU">
                <a:hlinkClick r:id="rId2"/>
              </a:rPr>
              <a:t>https://www.rstudio.com</a:t>
            </a:r>
            <a:r>
              <a:rPr lang="ru-RU"/>
              <a:t> </a:t>
            </a:r>
            <a:endParaRPr lang="en-US"/>
          </a:p>
          <a:p>
            <a:pPr marL="228600" indent="-228600"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800">
                <a:latin typeface="Times New Roman" pitchFamily="18" charset="0"/>
              </a:rPr>
              <a:t>Ссылка для скачивания файла</a:t>
            </a:r>
            <a:endParaRPr lang="en-US" sz="2800">
              <a:latin typeface="Times New Roman" pitchFamily="18" charset="0"/>
            </a:endParaRPr>
          </a:p>
          <a:p>
            <a:pPr marL="228600" indent="-228600"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ru-RU"/>
              <a:t>   </a:t>
            </a:r>
            <a:r>
              <a:rPr lang="ru-RU">
                <a:hlinkClick r:id="rId3"/>
              </a:rPr>
              <a:t>https://www.rstudio.com/products/rstudio/download/#download</a:t>
            </a:r>
            <a:r>
              <a:rPr lang="ru-RU"/>
              <a:t> </a:t>
            </a:r>
            <a:endParaRPr lang="en-US" sz="2800">
              <a:latin typeface="Times New Roman" pitchFamily="18" charset="0"/>
            </a:endParaRPr>
          </a:p>
          <a:p>
            <a:pPr marL="228600" indent="-228600"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800">
                <a:latin typeface="Times New Roman" pitchFamily="18" charset="0"/>
              </a:rPr>
              <a:t>- При инсталляции файла       </a:t>
            </a:r>
          </a:p>
          <a:p>
            <a:pPr marL="228600" indent="-228600"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800">
                <a:latin typeface="Times New Roman" pitchFamily="18" charset="0"/>
              </a:rPr>
              <a:t>   не нужно менять никаких настроек</a:t>
            </a:r>
          </a:p>
        </p:txBody>
      </p:sp>
      <p:sp>
        <p:nvSpPr>
          <p:cNvPr id="38914" name="Text Box 4"/>
          <p:cNvSpPr txBox="1">
            <a:spLocks noChangeArrowheads="1"/>
          </p:cNvSpPr>
          <p:nvPr/>
        </p:nvSpPr>
        <p:spPr bwMode="auto">
          <a:xfrm>
            <a:off x="1935163" y="279400"/>
            <a:ext cx="5767387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200" b="1" u="sng">
                <a:solidFill>
                  <a:srgbClr val="5827B3"/>
                </a:solidFill>
              </a:rPr>
              <a:t>Установка </a:t>
            </a:r>
            <a:r>
              <a:rPr lang="en-US" sz="2200" b="1" u="sng">
                <a:solidFill>
                  <a:srgbClr val="5827B3"/>
                </a:solidFill>
              </a:rPr>
              <a:t>R Studio</a:t>
            </a:r>
            <a:endParaRPr lang="ru-RU" sz="2200" b="1" u="sng">
              <a:solidFill>
                <a:srgbClr val="5827B3"/>
              </a:solidFill>
            </a:endParaRP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13938" y="2935288"/>
            <a:ext cx="1038225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3"/>
          <p:cNvPicPr>
            <a:picLocks noChangeAspect="1" noChangeArrowheads="1"/>
          </p:cNvPicPr>
          <p:nvPr/>
        </p:nvPicPr>
        <p:blipFill>
          <a:blip r:embed="rId2">
            <a:lum bright="-2000"/>
          </a:blip>
          <a:srcRect/>
          <a:stretch>
            <a:fillRect/>
          </a:stretch>
        </p:blipFill>
        <p:spPr bwMode="auto">
          <a:xfrm>
            <a:off x="82550" y="114300"/>
            <a:ext cx="11676063" cy="594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925" y="717550"/>
            <a:ext cx="6391275" cy="41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4"/>
          <p:cNvSpPr>
            <a:spLocks noChangeArrowheads="1"/>
          </p:cNvSpPr>
          <p:nvPr/>
        </p:nvSpPr>
        <p:spPr bwMode="auto">
          <a:xfrm>
            <a:off x="2870200" y="819150"/>
            <a:ext cx="7042150" cy="271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600" u="sng">
                <a:solidFill>
                  <a:srgbClr val="5827B3"/>
                </a:solidFill>
                <a:latin typeface="Times New Roman" pitchFamily="18" charset="0"/>
              </a:rPr>
              <a:t>СПИСОК БЫСТРЫХ КЛАВИШ В </a:t>
            </a:r>
            <a:r>
              <a:rPr lang="en-US" sz="2600" u="sng">
                <a:solidFill>
                  <a:srgbClr val="5827B3"/>
                </a:solidFill>
                <a:latin typeface="Times New Roman" pitchFamily="18" charset="0"/>
              </a:rPr>
              <a:t>RStudio</a:t>
            </a:r>
          </a:p>
          <a:p>
            <a:pPr algn="ctr"/>
            <a:endParaRPr lang="en-US" sz="2600" u="sng">
              <a:solidFill>
                <a:srgbClr val="5827B3"/>
              </a:solidFill>
              <a:latin typeface="Times New Roman" pitchFamily="18" charset="0"/>
            </a:endParaRPr>
          </a:p>
          <a:p>
            <a:pPr algn="ctr"/>
            <a:r>
              <a:rPr lang="ru-RU" sz="2600" u="sng">
                <a:solidFill>
                  <a:srgbClr val="5827B3"/>
                </a:solidFill>
                <a:latin typeface="Times New Roman" pitchFamily="18" charset="0"/>
              </a:rPr>
              <a:t/>
            </a:r>
            <a:br>
              <a:rPr lang="ru-RU" sz="2600" u="sng">
                <a:solidFill>
                  <a:srgbClr val="5827B3"/>
                </a:solidFill>
                <a:latin typeface="Times New Roman" pitchFamily="18" charset="0"/>
              </a:rPr>
            </a:br>
            <a:r>
              <a:rPr lang="ru-RU" sz="2200"/>
              <a:t>Чтобы отобразить список быстрых клавиш нажмите:</a:t>
            </a:r>
            <a:r>
              <a:rPr lang="ru-RU" sz="2000">
                <a:solidFill>
                  <a:schemeClr val="tx2"/>
                </a:solidFill>
              </a:rPr>
              <a:t/>
            </a:r>
            <a:br>
              <a:rPr lang="ru-RU" sz="2000">
                <a:solidFill>
                  <a:schemeClr val="tx2"/>
                </a:solidFill>
              </a:rPr>
            </a:br>
            <a:r>
              <a:rPr lang="ru-RU" sz="2000">
                <a:solidFill>
                  <a:schemeClr val="tx2"/>
                </a:solidFill>
              </a:rPr>
              <a:t/>
            </a:r>
            <a:br>
              <a:rPr lang="ru-RU" sz="2000">
                <a:solidFill>
                  <a:schemeClr val="tx2"/>
                </a:solidFill>
              </a:rPr>
            </a:br>
            <a:r>
              <a:rPr lang="ru-RU" sz="2600">
                <a:solidFill>
                  <a:schemeClr val="tx2"/>
                </a:solidFill>
              </a:rPr>
              <a:t>«</a:t>
            </a:r>
            <a:r>
              <a:rPr lang="en-US" sz="2600">
                <a:solidFill>
                  <a:schemeClr val="tx2"/>
                </a:solidFill>
              </a:rPr>
              <a:t>Alt</a:t>
            </a:r>
            <a:r>
              <a:rPr lang="ru-RU" sz="2600">
                <a:solidFill>
                  <a:schemeClr val="tx2"/>
                </a:solidFill>
              </a:rPr>
              <a:t>»</a:t>
            </a:r>
            <a:r>
              <a:rPr lang="en-US" sz="2600">
                <a:solidFill>
                  <a:schemeClr val="tx2"/>
                </a:solidFill>
              </a:rPr>
              <a:t>+</a:t>
            </a:r>
            <a:r>
              <a:rPr lang="ru-RU" sz="2600">
                <a:solidFill>
                  <a:schemeClr val="tx2"/>
                </a:solidFill>
              </a:rPr>
              <a:t> «</a:t>
            </a:r>
            <a:r>
              <a:rPr lang="en-US" sz="2600">
                <a:solidFill>
                  <a:schemeClr val="tx2"/>
                </a:solidFill>
              </a:rPr>
              <a:t>Sift</a:t>
            </a:r>
            <a:r>
              <a:rPr lang="ru-RU" sz="2600">
                <a:solidFill>
                  <a:schemeClr val="tx2"/>
                </a:solidFill>
              </a:rPr>
              <a:t>»</a:t>
            </a:r>
            <a:r>
              <a:rPr lang="en-US" sz="2600">
                <a:solidFill>
                  <a:schemeClr val="tx2"/>
                </a:solidFill>
              </a:rPr>
              <a:t>+</a:t>
            </a:r>
            <a:r>
              <a:rPr lang="ru-RU" sz="2600">
                <a:solidFill>
                  <a:schemeClr val="tx2"/>
                </a:solidFill>
              </a:rPr>
              <a:t> «</a:t>
            </a:r>
            <a:r>
              <a:rPr lang="en-US" sz="2600">
                <a:solidFill>
                  <a:schemeClr val="tx2"/>
                </a:solidFill>
              </a:rPr>
              <a:t>K</a:t>
            </a:r>
            <a:r>
              <a:rPr lang="ru-RU" sz="2600">
                <a:solidFill>
                  <a:schemeClr val="tx2"/>
                </a:solidFill>
              </a:rPr>
              <a:t>»</a:t>
            </a:r>
            <a:r>
              <a:rPr lang="en-US" sz="2600">
                <a:solidFill>
                  <a:schemeClr val="tx2"/>
                </a:solidFill>
              </a:rPr>
              <a:t/>
            </a:r>
            <a:br>
              <a:rPr lang="en-US" sz="2600">
                <a:solidFill>
                  <a:schemeClr val="tx2"/>
                </a:solidFill>
              </a:rPr>
            </a:br>
            <a:endParaRPr lang="ru-RU" sz="2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4" descr="быстрые клавиш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763" y="0"/>
            <a:ext cx="11803062" cy="61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4"/>
          <p:cNvSpPr txBox="1">
            <a:spLocks noChangeArrowheads="1"/>
          </p:cNvSpPr>
          <p:nvPr/>
        </p:nvSpPr>
        <p:spPr bwMode="auto">
          <a:xfrm>
            <a:off x="738188" y="196850"/>
            <a:ext cx="10618787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200" b="1" u="sng">
                <a:solidFill>
                  <a:srgbClr val="5827B3"/>
                </a:solidFill>
              </a:rPr>
              <a:t>Действия перед началом работы:</a:t>
            </a:r>
          </a:p>
          <a:p>
            <a:pPr>
              <a:spcBef>
                <a:spcPct val="50000"/>
              </a:spcBef>
            </a:pPr>
            <a:r>
              <a:rPr lang="ru-RU" b="1">
                <a:solidFill>
                  <a:srgbClr val="5827B3"/>
                </a:solidFill>
              </a:rPr>
              <a:t>1.Создаем новый файл</a:t>
            </a:r>
            <a:r>
              <a:rPr lang="ru-RU" sz="2200" b="1">
                <a:solidFill>
                  <a:srgbClr val="5827B3"/>
                </a:solidFill>
              </a:rPr>
              <a:t> </a:t>
            </a:r>
            <a:r>
              <a:rPr lang="ru-RU" sz="1600" b="1">
                <a:solidFill>
                  <a:srgbClr val="5827B3"/>
                </a:solidFill>
              </a:rPr>
              <a:t>(</a:t>
            </a:r>
            <a:r>
              <a:rPr lang="en-US" sz="1600" b="1">
                <a:solidFill>
                  <a:srgbClr val="5827B3"/>
                </a:solidFill>
              </a:rPr>
              <a:t>File-&gt; New File-&gt; R Script)</a:t>
            </a:r>
            <a:r>
              <a:rPr lang="ru-RU" sz="1600" b="1">
                <a:solidFill>
                  <a:srgbClr val="5827B3"/>
                </a:solidFill>
              </a:rPr>
              <a:t> (</a:t>
            </a:r>
            <a:r>
              <a:rPr lang="ru-RU" sz="1200" b="1">
                <a:solidFill>
                  <a:srgbClr val="5827B3"/>
                </a:solidFill>
              </a:rPr>
              <a:t>рис1, сл16)</a:t>
            </a:r>
            <a:endParaRPr lang="en-US" sz="1200" b="1">
              <a:solidFill>
                <a:srgbClr val="5827B3"/>
              </a:solidFill>
            </a:endParaRPr>
          </a:p>
          <a:p>
            <a:pPr>
              <a:spcBef>
                <a:spcPct val="50000"/>
              </a:spcBef>
            </a:pPr>
            <a:r>
              <a:rPr lang="en-US" b="1">
                <a:solidFill>
                  <a:srgbClr val="5827B3"/>
                </a:solidFill>
              </a:rPr>
              <a:t>2. </a:t>
            </a:r>
            <a:r>
              <a:rPr lang="ru-RU" b="1">
                <a:solidFill>
                  <a:srgbClr val="5827B3"/>
                </a:solidFill>
              </a:rPr>
              <a:t>Создаем папку на своем компьютере, куда будем </a:t>
            </a:r>
          </a:p>
          <a:p>
            <a:pPr>
              <a:spcBef>
                <a:spcPct val="50000"/>
              </a:spcBef>
            </a:pPr>
            <a:r>
              <a:rPr lang="ru-RU" b="1">
                <a:solidFill>
                  <a:srgbClr val="5827B3"/>
                </a:solidFill>
              </a:rPr>
              <a:t>Помещать созданные файлы, скаченные дата фреймы</a:t>
            </a:r>
          </a:p>
          <a:p>
            <a:pPr>
              <a:spcBef>
                <a:spcPct val="50000"/>
              </a:spcBef>
            </a:pPr>
            <a:r>
              <a:rPr lang="ru-RU" b="1">
                <a:solidFill>
                  <a:srgbClr val="5827B3"/>
                </a:solidFill>
              </a:rPr>
              <a:t>3 Устанавливаем рабочую директорию</a:t>
            </a:r>
            <a:r>
              <a:rPr lang="ru-RU" sz="1600" b="1">
                <a:solidFill>
                  <a:srgbClr val="5827B3"/>
                </a:solidFill>
              </a:rPr>
              <a:t> (</a:t>
            </a:r>
            <a:r>
              <a:rPr lang="en-US" sz="1600" b="1">
                <a:solidFill>
                  <a:srgbClr val="5827B3"/>
                </a:solidFill>
              </a:rPr>
              <a:t>Session -&gt; </a:t>
            </a:r>
          </a:p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5827B3"/>
                </a:solidFill>
              </a:rPr>
              <a:t>Set Working Directory) </a:t>
            </a:r>
            <a:r>
              <a:rPr lang="ru-RU" sz="1600" b="1">
                <a:solidFill>
                  <a:srgbClr val="5827B3"/>
                </a:solidFill>
              </a:rPr>
              <a:t>. Выбираем путь к папке ,созданную</a:t>
            </a:r>
          </a:p>
          <a:p>
            <a:pPr>
              <a:spcBef>
                <a:spcPct val="50000"/>
              </a:spcBef>
            </a:pPr>
            <a:r>
              <a:rPr lang="ru-RU" sz="1600" b="1">
                <a:solidFill>
                  <a:srgbClr val="5827B3"/>
                </a:solidFill>
              </a:rPr>
              <a:t> в  пункте 2</a:t>
            </a:r>
          </a:p>
        </p:txBody>
      </p:sp>
      <p:pic>
        <p:nvPicPr>
          <p:cNvPr id="4403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72325" y="363538"/>
            <a:ext cx="501967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188" y="3117850"/>
            <a:ext cx="61341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9812338" y="4316413"/>
            <a:ext cx="13763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200" b="1">
                <a:solidFill>
                  <a:srgbClr val="5827B3"/>
                </a:solidFill>
              </a:rPr>
              <a:t>Рис.1, слайд 16</a:t>
            </a:r>
          </a:p>
        </p:txBody>
      </p:sp>
      <p:sp>
        <p:nvSpPr>
          <p:cNvPr id="44037" name="Text Box 8"/>
          <p:cNvSpPr txBox="1">
            <a:spLocks noChangeArrowheads="1"/>
          </p:cNvSpPr>
          <p:nvPr/>
        </p:nvSpPr>
        <p:spPr bwMode="auto">
          <a:xfrm>
            <a:off x="3814763" y="5843588"/>
            <a:ext cx="13763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200" b="1">
                <a:solidFill>
                  <a:srgbClr val="5827B3"/>
                </a:solidFill>
              </a:rPr>
              <a:t>Рис.2, слайд 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7" name="Group 8"/>
          <p:cNvGrpSpPr>
            <a:grpSpLocks/>
          </p:cNvGrpSpPr>
          <p:nvPr/>
        </p:nvGrpSpPr>
        <p:grpSpPr bwMode="auto">
          <a:xfrm>
            <a:off x="590550" y="304800"/>
            <a:ext cx="10996613" cy="5970588"/>
            <a:chOff x="372" y="192"/>
            <a:chExt cx="6927" cy="3761"/>
          </a:xfrm>
        </p:grpSpPr>
        <p:sp>
          <p:nvSpPr>
            <p:cNvPr id="45058" name="Text Box 12"/>
            <p:cNvSpPr txBox="1">
              <a:spLocks noChangeArrowheads="1"/>
            </p:cNvSpPr>
            <p:nvPr/>
          </p:nvSpPr>
          <p:spPr bwMode="auto">
            <a:xfrm>
              <a:off x="1662" y="3024"/>
              <a:ext cx="28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ru-RU"/>
                <a:t>При запуске </a:t>
              </a:r>
              <a:r>
                <a:rPr lang="en-US"/>
                <a:t>R </a:t>
              </a:r>
              <a:r>
                <a:rPr lang="ru-RU"/>
                <a:t>в консоли появляется:</a:t>
              </a:r>
            </a:p>
          </p:txBody>
        </p:sp>
        <p:grpSp>
          <p:nvGrpSpPr>
            <p:cNvPr id="45059" name="Group 7"/>
            <p:cNvGrpSpPr>
              <a:grpSpLocks/>
            </p:cNvGrpSpPr>
            <p:nvPr/>
          </p:nvGrpSpPr>
          <p:grpSpPr bwMode="auto">
            <a:xfrm>
              <a:off x="372" y="192"/>
              <a:ext cx="5543" cy="2223"/>
              <a:chOff x="372" y="192"/>
              <a:chExt cx="5543" cy="2223"/>
            </a:xfrm>
          </p:grpSpPr>
          <p:sp>
            <p:nvSpPr>
              <p:cNvPr id="45062" name="AutoShape 6"/>
              <p:cNvSpPr>
                <a:spLocks noChangeArrowheads="1"/>
              </p:cNvSpPr>
              <p:nvPr/>
            </p:nvSpPr>
            <p:spPr bwMode="auto">
              <a:xfrm>
                <a:off x="372" y="867"/>
                <a:ext cx="5543" cy="1257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alpha val="0"/>
                </a:schemeClr>
              </a:solidFill>
              <a:ln w="3810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45063" name="Text Box 4"/>
              <p:cNvSpPr txBox="1">
                <a:spLocks noChangeArrowheads="1"/>
              </p:cNvSpPr>
              <p:nvPr/>
            </p:nvSpPr>
            <p:spPr bwMode="auto">
              <a:xfrm>
                <a:off x="372" y="192"/>
                <a:ext cx="5264" cy="22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Tx/>
                  <a:buAutoNum type="arabicPeriod" startAt="4"/>
                </a:pPr>
                <a:r>
                  <a:rPr lang="ru-RU" b="1">
                    <a:solidFill>
                      <a:srgbClr val="5827B3"/>
                    </a:solidFill>
                  </a:rPr>
                  <a:t>Проверим, путь к рабочей директории с помощью функции </a:t>
                </a:r>
                <a:endParaRPr lang="en-US" b="1">
                  <a:solidFill>
                    <a:srgbClr val="5827B3"/>
                  </a:solidFill>
                </a:endParaRPr>
              </a:p>
              <a:p>
                <a:pPr marL="342900" indent="-342900">
                  <a:spcBef>
                    <a:spcPct val="50000"/>
                  </a:spcBef>
                </a:pPr>
                <a:r>
                  <a:rPr lang="en-US" b="1">
                    <a:solidFill>
                      <a:srgbClr val="5827B3"/>
                    </a:solidFill>
                  </a:rPr>
                  <a:t>getwd()  </a:t>
                </a:r>
                <a:r>
                  <a:rPr lang="ru-RU" b="1" u="sng">
                    <a:solidFill>
                      <a:srgbClr val="5827B3"/>
                    </a:solidFill>
                  </a:rPr>
                  <a:t>Чтобы запустить код в консоли нажмите </a:t>
                </a:r>
                <a:r>
                  <a:rPr lang="ru-RU" b="1">
                    <a:solidFill>
                      <a:srgbClr val="5827B3"/>
                    </a:solidFill>
                  </a:rPr>
                  <a:t> </a:t>
                </a:r>
                <a:r>
                  <a:rPr lang="en-US" b="1" u="sng">
                    <a:solidFill>
                      <a:srgbClr val="C80500"/>
                    </a:solidFill>
                  </a:rPr>
                  <a:t>CTRL+Enter * </a:t>
                </a:r>
              </a:p>
              <a:p>
                <a:pPr marL="342900" indent="-342900">
                  <a:spcBef>
                    <a:spcPct val="50000"/>
                  </a:spcBef>
                </a:pPr>
                <a:endParaRPr lang="en-US" b="1" u="sng">
                  <a:solidFill>
                    <a:srgbClr val="C80500"/>
                  </a:solidFill>
                </a:endParaRPr>
              </a:p>
              <a:p>
                <a:pPr marL="342900" indent="-342900">
                  <a:spcBef>
                    <a:spcPct val="50000"/>
                  </a:spcBef>
                </a:pPr>
                <a:r>
                  <a:rPr lang="ru-RU" b="1">
                    <a:solidFill>
                      <a:srgbClr val="C80500"/>
                    </a:solidFill>
                  </a:rPr>
                  <a:t>*    </a:t>
                </a:r>
                <a:r>
                  <a:rPr lang="ru-RU" b="1">
                    <a:solidFill>
                      <a:srgbClr val="008000"/>
                    </a:solidFill>
                  </a:rPr>
                  <a:t>В зависимости от ОС  эти клавиши могут меняться , проверить, какие клавиши запускают код у Вас , можно, как показано </a:t>
                </a:r>
                <a:r>
                  <a:rPr lang="ru-RU" b="1" u="sng">
                    <a:solidFill>
                      <a:srgbClr val="008000"/>
                    </a:solidFill>
                  </a:rPr>
                  <a:t>на слайде 15:</a:t>
                </a:r>
                <a:r>
                  <a:rPr lang="ru-RU" u="sng">
                    <a:solidFill>
                      <a:srgbClr val="008000"/>
                    </a:solidFill>
                  </a:rPr>
                  <a:t/>
                </a:r>
                <a:br>
                  <a:rPr lang="ru-RU" u="sng">
                    <a:solidFill>
                      <a:srgbClr val="008000"/>
                    </a:solidFill>
                  </a:rPr>
                </a:br>
                <a:endParaRPr lang="ru-RU" u="sng">
                  <a:solidFill>
                    <a:srgbClr val="008000"/>
                  </a:solidFill>
                </a:endParaRPr>
              </a:p>
              <a:p>
                <a:pPr marL="342900" indent="-342900">
                  <a:spcBef>
                    <a:spcPct val="50000"/>
                  </a:spcBef>
                </a:pPr>
                <a:r>
                  <a:rPr lang="ru-RU">
                    <a:solidFill>
                      <a:srgbClr val="008000"/>
                    </a:solidFill>
                  </a:rPr>
                  <a:t>      «</a:t>
                </a:r>
                <a:r>
                  <a:rPr lang="en-US">
                    <a:solidFill>
                      <a:srgbClr val="008000"/>
                    </a:solidFill>
                  </a:rPr>
                  <a:t>Alt</a:t>
                </a:r>
                <a:r>
                  <a:rPr lang="ru-RU">
                    <a:solidFill>
                      <a:srgbClr val="008000"/>
                    </a:solidFill>
                  </a:rPr>
                  <a:t>»</a:t>
                </a:r>
                <a:r>
                  <a:rPr lang="en-US">
                    <a:solidFill>
                      <a:srgbClr val="008000"/>
                    </a:solidFill>
                  </a:rPr>
                  <a:t>+</a:t>
                </a:r>
                <a:r>
                  <a:rPr lang="ru-RU">
                    <a:solidFill>
                      <a:srgbClr val="008000"/>
                    </a:solidFill>
                  </a:rPr>
                  <a:t> «</a:t>
                </a:r>
                <a:r>
                  <a:rPr lang="en-US">
                    <a:solidFill>
                      <a:srgbClr val="008000"/>
                    </a:solidFill>
                  </a:rPr>
                  <a:t>Sift</a:t>
                </a:r>
                <a:r>
                  <a:rPr lang="ru-RU">
                    <a:solidFill>
                      <a:srgbClr val="008000"/>
                    </a:solidFill>
                  </a:rPr>
                  <a:t>»</a:t>
                </a:r>
                <a:r>
                  <a:rPr lang="en-US">
                    <a:solidFill>
                      <a:srgbClr val="008000"/>
                    </a:solidFill>
                  </a:rPr>
                  <a:t>+</a:t>
                </a:r>
                <a:r>
                  <a:rPr lang="ru-RU">
                    <a:solidFill>
                      <a:srgbClr val="008000"/>
                    </a:solidFill>
                  </a:rPr>
                  <a:t> «</a:t>
                </a:r>
                <a:r>
                  <a:rPr lang="en-US">
                    <a:solidFill>
                      <a:srgbClr val="008000"/>
                    </a:solidFill>
                  </a:rPr>
                  <a:t>K</a:t>
                </a:r>
                <a:r>
                  <a:rPr lang="ru-RU">
                    <a:solidFill>
                      <a:srgbClr val="008000"/>
                    </a:solidFill>
                  </a:rPr>
                  <a:t>»    </a:t>
                </a:r>
                <a:r>
                  <a:rPr lang="en-US">
                    <a:solidFill>
                      <a:srgbClr val="008000"/>
                    </a:solidFill>
                  </a:rPr>
                  <a:t>Execute -&gt; Run Selected line</a:t>
                </a:r>
                <a:br>
                  <a:rPr lang="en-US">
                    <a:solidFill>
                      <a:srgbClr val="008000"/>
                    </a:solidFill>
                  </a:rPr>
                </a:br>
                <a:endParaRPr lang="ru-RU" b="1" u="sng">
                  <a:solidFill>
                    <a:srgbClr val="008000"/>
                  </a:solidFill>
                </a:endParaRPr>
              </a:p>
              <a:p>
                <a:pPr marL="342900" indent="-342900">
                  <a:spcBef>
                    <a:spcPct val="50000"/>
                  </a:spcBef>
                </a:pPr>
                <a:endParaRPr lang="ru-RU" b="1">
                  <a:solidFill>
                    <a:srgbClr val="5827B3"/>
                  </a:solidFill>
                </a:endParaRPr>
              </a:p>
            </p:txBody>
          </p:sp>
        </p:grpSp>
        <p:pic>
          <p:nvPicPr>
            <p:cNvPr id="45060" name="Picture 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13" y="2319"/>
              <a:ext cx="2491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061" name="Picture 1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21" y="2327"/>
              <a:ext cx="3078" cy="1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4"/>
          <p:cNvSpPr>
            <a:spLocks noChangeArrowheads="1"/>
          </p:cNvSpPr>
          <p:nvPr/>
        </p:nvSpPr>
        <p:spPr bwMode="auto">
          <a:xfrm>
            <a:off x="4424363" y="434975"/>
            <a:ext cx="49307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000" b="1" u="sng">
                <a:solidFill>
                  <a:srgbClr val="5827B3"/>
                </a:solidFill>
              </a:rPr>
              <a:t>Правила написания кода</a:t>
            </a:r>
          </a:p>
        </p:txBody>
      </p:sp>
      <p:sp>
        <p:nvSpPr>
          <p:cNvPr id="46082" name="Rectangle 5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mtClean="0"/>
              <a:t>Наименование переменных начинать с буквы</a:t>
            </a:r>
          </a:p>
          <a:p>
            <a:pPr>
              <a:lnSpc>
                <a:spcPct val="80000"/>
              </a:lnSpc>
            </a:pPr>
            <a:r>
              <a:rPr lang="ru-RU" smtClean="0"/>
              <a:t>Вместо пробела в названии переменной использовать «.» или нижнее подчеркивание (например, </a:t>
            </a:r>
            <a:r>
              <a:rPr lang="en-US" smtClean="0"/>
              <a:t>x</a:t>
            </a:r>
            <a:r>
              <a:rPr lang="ru-RU" smtClean="0"/>
              <a:t>.</a:t>
            </a:r>
            <a:r>
              <a:rPr lang="en-US" smtClean="0"/>
              <a:t>1</a:t>
            </a:r>
            <a:r>
              <a:rPr lang="ru-RU" smtClean="0"/>
              <a:t> или </a:t>
            </a:r>
            <a:r>
              <a:rPr lang="en-US" smtClean="0"/>
              <a:t>x_1)</a:t>
            </a:r>
            <a:endParaRPr lang="ru-RU" smtClean="0"/>
          </a:p>
          <a:p>
            <a:pPr>
              <a:lnSpc>
                <a:spcPct val="80000"/>
              </a:lnSpc>
            </a:pPr>
            <a:r>
              <a:rPr lang="ru-RU" b="1" u="sng" smtClean="0">
                <a:solidFill>
                  <a:srgbClr val="C80500"/>
                </a:solidFill>
              </a:rPr>
              <a:t>Не использовать имена для переменных, которые совпадают с именами уже существующих объектов в </a:t>
            </a:r>
            <a:r>
              <a:rPr lang="en-US" b="1" u="sng" smtClean="0">
                <a:solidFill>
                  <a:srgbClr val="C80500"/>
                </a:solidFill>
              </a:rPr>
              <a:t>R</a:t>
            </a:r>
            <a:r>
              <a:rPr lang="ru-RU" b="1" u="sng" smtClean="0">
                <a:solidFill>
                  <a:srgbClr val="C80500"/>
                </a:solidFill>
              </a:rPr>
              <a:t> ,если это произошло используйте функцию </a:t>
            </a:r>
            <a:r>
              <a:rPr lang="en-US" b="1" u="sng" smtClean="0">
                <a:solidFill>
                  <a:srgbClr val="C80500"/>
                </a:solidFill>
              </a:rPr>
              <a:t>rm() </a:t>
            </a:r>
            <a:endParaRPr lang="ru-RU" b="1" u="sng" smtClean="0">
              <a:solidFill>
                <a:srgbClr val="C80500"/>
              </a:solidFill>
            </a:endParaRPr>
          </a:p>
          <a:p>
            <a:pPr>
              <a:lnSpc>
                <a:spcPct val="80000"/>
              </a:lnSpc>
            </a:pPr>
            <a:r>
              <a:rPr lang="ru-RU" smtClean="0"/>
              <a:t>Чтобы код был максимально читаемый использовать </a:t>
            </a:r>
            <a:r>
              <a:rPr lang="en-US" smtClean="0"/>
              <a:t>#</a:t>
            </a:r>
            <a:r>
              <a:rPr lang="ru-RU" smtClean="0"/>
              <a:t> для описания своих действий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ru-RU" smtClean="0"/>
              <a:t> Пример: (x&lt;-10 # наименование переменной)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8674" name="Заголовок 2"/>
          <p:cNvSpPr>
            <a:spLocks noGrp="1"/>
          </p:cNvSpPr>
          <p:nvPr>
            <p:ph type="title"/>
          </p:nvPr>
        </p:nvSpPr>
        <p:spPr bwMode="auto">
          <a:xfrm>
            <a:off x="288925" y="2114550"/>
            <a:ext cx="11409363" cy="28971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4000" b="1" smtClean="0">
                <a:latin typeface="Roboto Medium"/>
                <a:ea typeface="Roboto Medium"/>
                <a:cs typeface="Roboto Medium"/>
              </a:rPr>
              <a:t>ЗНАКОМСТВО И НАЧАЛО РАБОТЫ В</a:t>
            </a:r>
            <a:r>
              <a:rPr lang="ru-RU" sz="4800" b="1" smtClean="0">
                <a:latin typeface="Roboto Medium"/>
                <a:ea typeface="Roboto Medium"/>
                <a:cs typeface="Roboto Medium"/>
              </a:rPr>
              <a:t/>
            </a:r>
            <a:br>
              <a:rPr lang="ru-RU" sz="4800" b="1" smtClean="0">
                <a:latin typeface="Roboto Medium"/>
                <a:ea typeface="Roboto Medium"/>
                <a:cs typeface="Roboto Medium"/>
              </a:rPr>
            </a:br>
            <a:r>
              <a:rPr lang="en-US" sz="4800" b="1" smtClean="0">
                <a:latin typeface="Roboto Medium"/>
                <a:ea typeface="Roboto Medium"/>
                <a:cs typeface="Roboto Medium"/>
              </a:rPr>
              <a:t> </a:t>
            </a:r>
            <a:r>
              <a:rPr lang="en-US" sz="6000" b="1" smtClean="0">
                <a:latin typeface="Roboto Medium"/>
                <a:ea typeface="Roboto Medium"/>
                <a:cs typeface="Roboto Medium"/>
              </a:rPr>
              <a:t>R</a:t>
            </a:r>
            <a:r>
              <a:rPr lang="en-US" sz="4800" b="1" smtClean="0">
                <a:latin typeface="Roboto Medium"/>
                <a:ea typeface="Roboto Medium"/>
                <a:cs typeface="Roboto Medium"/>
              </a:rPr>
              <a:t/>
            </a:r>
            <a:br>
              <a:rPr lang="en-US" sz="4800" b="1" smtClean="0">
                <a:latin typeface="Roboto Medium"/>
                <a:ea typeface="Roboto Medium"/>
                <a:cs typeface="Roboto Medium"/>
              </a:rPr>
            </a:br>
            <a:endParaRPr lang="ru-RU" sz="4800" b="1" smtClean="0">
              <a:latin typeface="Roboto Medium"/>
              <a:ea typeface="Roboto Medium"/>
              <a:cs typeface="Roboto Medium"/>
            </a:endParaRPr>
          </a:p>
        </p:txBody>
      </p:sp>
      <p:pic>
        <p:nvPicPr>
          <p:cNvPr id="28675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</a:t>
            </a:r>
            <a:r>
              <a:rPr lang="en-US" sz="2200">
                <a:latin typeface="Roboto"/>
                <a:ea typeface="Roboto"/>
                <a:cs typeface="Roboto"/>
              </a:rPr>
              <a:t> 1</a:t>
            </a:r>
            <a:endParaRPr lang="ru-RU" sz="22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7"/>
          <p:cNvSpPr txBox="1">
            <a:spLocks noChangeArrowheads="1"/>
          </p:cNvSpPr>
          <p:nvPr/>
        </p:nvSpPr>
        <p:spPr bwMode="auto">
          <a:xfrm>
            <a:off x="823913" y="403225"/>
            <a:ext cx="8104187" cy="281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 b="1">
                <a:solidFill>
                  <a:srgbClr val="0066CC"/>
                </a:solidFill>
              </a:rPr>
              <a:t>Основные объекты </a:t>
            </a:r>
            <a:r>
              <a:rPr lang="en-US" b="1">
                <a:solidFill>
                  <a:srgbClr val="0066CC"/>
                </a:solidFill>
              </a:rPr>
              <a:t>R</a:t>
            </a:r>
            <a:endParaRPr lang="ru-RU" b="1">
              <a:solidFill>
                <a:srgbClr val="0066CC"/>
              </a:solidFill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1600"/>
              <a:t>Переменная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ru-RU" sz="160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ru-RU" sz="160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ru-RU" sz="160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1600"/>
              <a:t>Функция</a:t>
            </a:r>
          </a:p>
          <a:p>
            <a:pPr marL="342900" indent="-342900">
              <a:spcBef>
                <a:spcPct val="50000"/>
              </a:spcBef>
            </a:pPr>
            <a:r>
              <a:rPr lang="ru-RU" sz="1600"/>
              <a:t>2.1 Основные математические функции «+» , «-», «/», последовательность «:», « * », степень «</a:t>
            </a:r>
            <a:r>
              <a:rPr lang="en-US" sz="1600"/>
              <a:t>^</a:t>
            </a:r>
            <a:r>
              <a:rPr lang="ru-RU" sz="1600"/>
              <a:t>», квадратный корень </a:t>
            </a:r>
            <a:r>
              <a:rPr lang="en-US" sz="1600"/>
              <a:t>sqrt(), log2(), factorial (), exp ()</a:t>
            </a:r>
            <a:endParaRPr lang="ru-RU" sz="1600"/>
          </a:p>
        </p:txBody>
      </p:sp>
      <p:pic>
        <p:nvPicPr>
          <p:cNvPr id="4710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3913" y="1150938"/>
            <a:ext cx="2836862" cy="121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5488" y="3197225"/>
            <a:ext cx="3632200" cy="337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7"/>
          <p:cNvSpPr txBox="1">
            <a:spLocks noChangeArrowheads="1"/>
          </p:cNvSpPr>
          <p:nvPr/>
        </p:nvSpPr>
        <p:spPr bwMode="auto">
          <a:xfrm>
            <a:off x="963613" y="304800"/>
            <a:ext cx="6283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2.2 Как выполняется функция</a:t>
            </a:r>
          </a:p>
        </p:txBody>
      </p:sp>
      <p:sp>
        <p:nvSpPr>
          <p:cNvPr id="48130" name="Text Box 9"/>
          <p:cNvSpPr txBox="1">
            <a:spLocks noChangeArrowheads="1"/>
          </p:cNvSpPr>
          <p:nvPr/>
        </p:nvSpPr>
        <p:spPr bwMode="auto">
          <a:xfrm>
            <a:off x="963613" y="3765550"/>
            <a:ext cx="96647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2.3 С помощью функции </a:t>
            </a:r>
            <a:r>
              <a:rPr lang="en-US"/>
              <a:t>help() </a:t>
            </a:r>
            <a:r>
              <a:rPr lang="ru-RU"/>
              <a:t>или</a:t>
            </a:r>
          </a:p>
          <a:p>
            <a:pPr>
              <a:spcBef>
                <a:spcPct val="50000"/>
              </a:spcBef>
            </a:pPr>
            <a:r>
              <a:rPr lang="ru-RU"/>
              <a:t> </a:t>
            </a:r>
            <a:r>
              <a:rPr lang="en-US"/>
              <a:t>“?”</a:t>
            </a:r>
            <a:r>
              <a:rPr lang="ru-RU"/>
              <a:t> можно вызвать справку</a:t>
            </a:r>
          </a:p>
        </p:txBody>
      </p:sp>
      <p:pic>
        <p:nvPicPr>
          <p:cNvPr id="48131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4746625"/>
            <a:ext cx="1639888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24513" y="2644775"/>
            <a:ext cx="6219825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6963" y="846138"/>
            <a:ext cx="30956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1775" y="2444750"/>
            <a:ext cx="2339975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6"/>
          <p:cNvSpPr txBox="1">
            <a:spLocks noChangeArrowheads="1"/>
          </p:cNvSpPr>
          <p:nvPr/>
        </p:nvSpPr>
        <p:spPr bwMode="auto">
          <a:xfrm>
            <a:off x="461963" y="265113"/>
            <a:ext cx="9615487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2.4 </a:t>
            </a:r>
            <a:r>
              <a:rPr lang="en-US"/>
              <a:t>R </a:t>
            </a:r>
            <a:r>
              <a:rPr lang="ru-RU"/>
              <a:t>содержит множество встроенных функция для статистического анализа</a:t>
            </a:r>
          </a:p>
          <a:p>
            <a:pPr>
              <a:spcBef>
                <a:spcPct val="50000"/>
              </a:spcBef>
            </a:pPr>
            <a:r>
              <a:rPr lang="ru-RU"/>
              <a:t>Также доступ к  огромному количеству дополнительных функций можно получить после установки необходимых пакетов, которые хранятся на сайте </a:t>
            </a:r>
            <a:r>
              <a:rPr lang="ru-RU">
                <a:solidFill>
                  <a:srgbClr val="0066CC"/>
                </a:solidFill>
              </a:rPr>
              <a:t>https://cran.r-project.org/</a:t>
            </a:r>
          </a:p>
        </p:txBody>
      </p:sp>
      <p:pic>
        <p:nvPicPr>
          <p:cNvPr id="4915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7300" y="1543050"/>
            <a:ext cx="9678988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8625" y="1827213"/>
            <a:ext cx="68976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809750" y="1169988"/>
            <a:ext cx="6389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Загрузка и установка пакетов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5"/>
          <p:cNvSpPr txBox="1">
            <a:spLocks noChangeArrowheads="1"/>
          </p:cNvSpPr>
          <p:nvPr/>
        </p:nvSpPr>
        <p:spPr bwMode="auto">
          <a:xfrm>
            <a:off x="3670300" y="61913"/>
            <a:ext cx="815022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 b="1">
                <a:solidFill>
                  <a:srgbClr val="0066CC"/>
                </a:solidFill>
              </a:rPr>
              <a:t>3. Множества и действия с ними</a:t>
            </a:r>
          </a:p>
          <a:p>
            <a:pPr>
              <a:spcBef>
                <a:spcPct val="50000"/>
              </a:spcBef>
            </a:pPr>
            <a:endParaRPr lang="ru-RU" sz="2000" b="1">
              <a:solidFill>
                <a:srgbClr val="0066CC"/>
              </a:solidFill>
            </a:endParaRPr>
          </a:p>
        </p:txBody>
      </p:sp>
      <p:pic>
        <p:nvPicPr>
          <p:cNvPr id="5120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388" y="404813"/>
            <a:ext cx="9450387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5"/>
          <p:cNvSpPr txBox="1">
            <a:spLocks noChangeArrowheads="1"/>
          </p:cNvSpPr>
          <p:nvPr/>
        </p:nvSpPr>
        <p:spPr bwMode="auto">
          <a:xfrm>
            <a:off x="4735513" y="450850"/>
            <a:ext cx="2486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 b="1">
                <a:solidFill>
                  <a:srgbClr val="5827B3"/>
                </a:solidFill>
              </a:rPr>
              <a:t>Текстовый вектор</a:t>
            </a:r>
          </a:p>
        </p:txBody>
      </p:sp>
      <p:pic>
        <p:nvPicPr>
          <p:cNvPr id="5222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1263650"/>
            <a:ext cx="10460038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2075" y="4170363"/>
            <a:ext cx="6745288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8925" y="4695825"/>
            <a:ext cx="19335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8"/>
          <p:cNvSpPr txBox="1">
            <a:spLocks noChangeArrowheads="1"/>
          </p:cNvSpPr>
          <p:nvPr/>
        </p:nvSpPr>
        <p:spPr bwMode="auto">
          <a:xfrm>
            <a:off x="2517775" y="442913"/>
            <a:ext cx="6792913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u="sng">
                <a:solidFill>
                  <a:srgbClr val="5827B3"/>
                </a:solidFill>
              </a:rPr>
              <a:t>Прочие основные и востребованные функции</a:t>
            </a:r>
          </a:p>
          <a:p>
            <a:pPr>
              <a:spcBef>
                <a:spcPct val="50000"/>
              </a:spcBef>
            </a:pPr>
            <a:r>
              <a:rPr lang="en-US"/>
              <a:t>Class(), length() , sum(),  mean(), table(), sample()</a:t>
            </a:r>
            <a:endParaRPr lang="ru-RU"/>
          </a:p>
        </p:txBody>
      </p:sp>
      <p:pic>
        <p:nvPicPr>
          <p:cNvPr id="5325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0" y="1320800"/>
            <a:ext cx="8332788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4619625" y="131763"/>
            <a:ext cx="4484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b="1" u="sng">
                <a:solidFill>
                  <a:srgbClr val="5827B3"/>
                </a:solidFill>
              </a:rPr>
              <a:t>Функции </a:t>
            </a:r>
            <a:r>
              <a:rPr lang="en-US" b="1" u="sng">
                <a:solidFill>
                  <a:srgbClr val="5827B3"/>
                </a:solidFill>
              </a:rPr>
              <a:t>set.seed(), sort(), round()</a:t>
            </a:r>
            <a:r>
              <a:rPr lang="en-US"/>
              <a:t> </a:t>
            </a:r>
            <a:endParaRPr lang="ru-RU"/>
          </a:p>
        </p:txBody>
      </p:sp>
      <p:pic>
        <p:nvPicPr>
          <p:cNvPr id="5427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563" y="498475"/>
            <a:ext cx="10110787" cy="614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4"/>
          <p:cNvSpPr>
            <a:spLocks noChangeArrowheads="1"/>
          </p:cNvSpPr>
          <p:nvPr/>
        </p:nvSpPr>
        <p:spPr bwMode="auto">
          <a:xfrm>
            <a:off x="3563938" y="144463"/>
            <a:ext cx="4235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sample(), data.frame(), head(), order(),$</a:t>
            </a:r>
            <a:endParaRPr lang="ru-RU"/>
          </a:p>
        </p:txBody>
      </p:sp>
      <p:pic>
        <p:nvPicPr>
          <p:cNvPr id="5529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766763"/>
            <a:ext cx="9966325" cy="548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6672263" y="4435475"/>
            <a:ext cx="4894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14-</a:t>
            </a:r>
            <a:r>
              <a:rPr lang="ru-RU" sz="1400"/>
              <a:t>й элемент будет первым, 24-й –вторым и т.д.</a:t>
            </a:r>
            <a:endParaRPr lang="ru-R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4"/>
          <p:cNvSpPr txBox="1">
            <a:spLocks noChangeArrowheads="1"/>
          </p:cNvSpPr>
          <p:nvPr/>
        </p:nvSpPr>
        <p:spPr bwMode="auto">
          <a:xfrm>
            <a:off x="3057525" y="366713"/>
            <a:ext cx="6046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>
                <a:solidFill>
                  <a:srgbClr val="5827B3"/>
                </a:solidFill>
              </a:rPr>
              <a:t>Что еще можно делать с векторами?</a:t>
            </a:r>
          </a:p>
        </p:txBody>
      </p:sp>
      <p:pic>
        <p:nvPicPr>
          <p:cNvPr id="5632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4313" y="1481138"/>
            <a:ext cx="4852987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29698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История </a:t>
            </a:r>
            <a:r>
              <a:rPr lang="en-US" sz="2000" smtClean="0">
                <a:latin typeface="Roboto"/>
                <a:ea typeface="Roboto"/>
                <a:cs typeface="Roboto"/>
              </a:rPr>
              <a:t>R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Преимущества 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Установка </a:t>
            </a:r>
            <a:r>
              <a:rPr lang="en-US" sz="2000" smtClean="0">
                <a:latin typeface="Roboto"/>
                <a:ea typeface="Roboto"/>
                <a:cs typeface="Roboto"/>
              </a:rPr>
              <a:t>R</a:t>
            </a:r>
            <a:r>
              <a:rPr lang="ru-RU" sz="2000" smtClean="0">
                <a:latin typeface="Roboto"/>
                <a:ea typeface="Roboto"/>
                <a:cs typeface="Roboto"/>
              </a:rPr>
              <a:t> и</a:t>
            </a:r>
            <a:r>
              <a:rPr lang="en-US" sz="2000" smtClean="0">
                <a:latin typeface="Roboto"/>
                <a:ea typeface="Roboto"/>
                <a:cs typeface="Roboto"/>
              </a:rPr>
              <a:t>  R Studio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Объекты </a:t>
            </a:r>
            <a:r>
              <a:rPr lang="en-US" sz="2000" smtClean="0">
                <a:latin typeface="Roboto"/>
                <a:ea typeface="Roboto"/>
                <a:cs typeface="Roboto"/>
              </a:rPr>
              <a:t>R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Математические функции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Векторы и последовательности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Логические операторы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Построение матицы и </a:t>
            </a:r>
            <a:r>
              <a:rPr lang="en-US" sz="2000" smtClean="0">
                <a:latin typeface="Roboto"/>
                <a:ea typeface="Roboto"/>
                <a:cs typeface="Roboto"/>
              </a:rPr>
              <a:t>dataframe`</a:t>
            </a:r>
            <a:r>
              <a:rPr lang="ru-RU" sz="2000" smtClean="0">
                <a:latin typeface="Roboto"/>
                <a:ea typeface="Roboto"/>
                <a:cs typeface="Roboto"/>
              </a:rPr>
              <a:t>а</a:t>
            </a:r>
            <a:endParaRPr lang="en-US" sz="20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en-US" sz="20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z="24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4"/>
          <p:cNvSpPr txBox="1">
            <a:spLocks noChangeArrowheads="1"/>
          </p:cNvSpPr>
          <p:nvPr/>
        </p:nvSpPr>
        <p:spPr bwMode="auto">
          <a:xfrm>
            <a:off x="2093913" y="393700"/>
            <a:ext cx="8731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>
                <a:solidFill>
                  <a:srgbClr val="5827B3"/>
                </a:solidFill>
                <a:latin typeface="Times New Roman" pitchFamily="18" charset="0"/>
              </a:rPr>
              <a:t>В пакете «</a:t>
            </a:r>
            <a:r>
              <a:rPr lang="en-US" b="1">
                <a:solidFill>
                  <a:srgbClr val="5827B3"/>
                </a:solidFill>
                <a:latin typeface="Times New Roman" pitchFamily="18" charset="0"/>
              </a:rPr>
              <a:t>datasets</a:t>
            </a:r>
            <a:r>
              <a:rPr lang="ru-RU" b="1">
                <a:solidFill>
                  <a:srgbClr val="5827B3"/>
                </a:solidFill>
                <a:latin typeface="Times New Roman" pitchFamily="18" charset="0"/>
              </a:rPr>
              <a:t>» находится множество наборов, на которых можно совершенствовать знания в области</a:t>
            </a:r>
            <a:r>
              <a:rPr lang="en-US" b="1">
                <a:solidFill>
                  <a:srgbClr val="5827B3"/>
                </a:solidFill>
                <a:latin typeface="Times New Roman" pitchFamily="18" charset="0"/>
              </a:rPr>
              <a:t> R</a:t>
            </a:r>
            <a:endParaRPr lang="ru-RU" b="1">
              <a:solidFill>
                <a:srgbClr val="5827B3"/>
              </a:solidFill>
              <a:latin typeface="Times New Roman" pitchFamily="18" charset="0"/>
            </a:endParaRPr>
          </a:p>
        </p:txBody>
      </p:sp>
      <p:pic>
        <p:nvPicPr>
          <p:cNvPr id="5734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0275" y="1035050"/>
            <a:ext cx="10445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9925" y="1585913"/>
            <a:ext cx="8313738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413" y="412750"/>
            <a:ext cx="6380162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8" y="-465138"/>
            <a:ext cx="10818812" cy="697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7"/>
          <p:cNvSpPr txBox="1">
            <a:spLocks noChangeArrowheads="1"/>
          </p:cNvSpPr>
          <p:nvPr/>
        </p:nvSpPr>
        <p:spPr bwMode="auto">
          <a:xfrm>
            <a:off x="2811463" y="384175"/>
            <a:ext cx="57626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>
                <a:solidFill>
                  <a:srgbClr val="5827B3"/>
                </a:solidFill>
              </a:rPr>
              <a:t>Логические функции и операторы</a:t>
            </a:r>
          </a:p>
        </p:txBody>
      </p:sp>
      <p:pic>
        <p:nvPicPr>
          <p:cNvPr id="60418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4113" y="993775"/>
            <a:ext cx="4471987" cy="508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663" y="185738"/>
            <a:ext cx="6011862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614363"/>
            <a:ext cx="9980613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6" name="Text Box 6"/>
          <p:cNvSpPr txBox="1">
            <a:spLocks noChangeArrowheads="1"/>
          </p:cNvSpPr>
          <p:nvPr/>
        </p:nvSpPr>
        <p:spPr bwMode="auto">
          <a:xfrm>
            <a:off x="128588" y="0"/>
            <a:ext cx="113363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Продолжим работу на наборе </a:t>
            </a:r>
            <a:r>
              <a:rPr lang="en-US"/>
              <a:t>“iris”</a:t>
            </a:r>
            <a:r>
              <a:rPr lang="ru-RU"/>
              <a:t>. С помощью </a:t>
            </a:r>
            <a:r>
              <a:rPr lang="en-US"/>
              <a:t>“?”</a:t>
            </a:r>
            <a:r>
              <a:rPr lang="ru-RU"/>
              <a:t> вызываем справку с описанием набора </a:t>
            </a:r>
            <a:r>
              <a:rPr lang="en-US"/>
              <a:t>“iris”</a:t>
            </a:r>
            <a:endParaRPr lang="ru-R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4"/>
          <p:cNvSpPr txBox="1">
            <a:spLocks noChangeArrowheads="1"/>
          </p:cNvSpPr>
          <p:nvPr/>
        </p:nvSpPr>
        <p:spPr bwMode="auto">
          <a:xfrm>
            <a:off x="1770063" y="323850"/>
            <a:ext cx="7718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b="1">
                <a:solidFill>
                  <a:srgbClr val="5827B3"/>
                </a:solidFill>
                <a:latin typeface="Times New Roman" pitchFamily="18" charset="0"/>
              </a:rPr>
              <a:t>Извлекаем поднаборы из готовых датасэтов</a:t>
            </a:r>
          </a:p>
        </p:txBody>
      </p:sp>
      <p:pic>
        <p:nvPicPr>
          <p:cNvPr id="6349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6438" y="1114425"/>
            <a:ext cx="795655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2888" y="376238"/>
            <a:ext cx="6535737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5"/>
          <p:cNvSpPr txBox="1">
            <a:spLocks noChangeArrowheads="1"/>
          </p:cNvSpPr>
          <p:nvPr/>
        </p:nvSpPr>
        <p:spPr bwMode="auto">
          <a:xfrm>
            <a:off x="2851150" y="163513"/>
            <a:ext cx="53197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>
                <a:solidFill>
                  <a:srgbClr val="5827B3"/>
                </a:solidFill>
              </a:rPr>
              <a:t>Построим свой </a:t>
            </a:r>
            <a:r>
              <a:rPr lang="en-US" b="1">
                <a:solidFill>
                  <a:srgbClr val="5827B3"/>
                </a:solidFill>
              </a:rPr>
              <a:t>dataframe</a:t>
            </a:r>
            <a:endParaRPr lang="ru-RU" b="1">
              <a:solidFill>
                <a:srgbClr val="5827B3"/>
              </a:solidFill>
            </a:endParaRPr>
          </a:p>
        </p:txBody>
      </p:sp>
      <p:pic>
        <p:nvPicPr>
          <p:cNvPr id="6553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75" y="530225"/>
            <a:ext cx="5321300" cy="60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5"/>
          <p:cNvSpPr txBox="1">
            <a:spLocks noChangeArrowheads="1"/>
          </p:cNvSpPr>
          <p:nvPr/>
        </p:nvSpPr>
        <p:spPr bwMode="auto">
          <a:xfrm>
            <a:off x="1563688" y="215900"/>
            <a:ext cx="8494712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200" b="1">
                <a:solidFill>
                  <a:srgbClr val="5827B3"/>
                </a:solidFill>
              </a:rPr>
              <a:t>Стоим матрицу</a:t>
            </a:r>
          </a:p>
        </p:txBody>
      </p:sp>
      <p:pic>
        <p:nvPicPr>
          <p:cNvPr id="6656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922338"/>
            <a:ext cx="7504113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7938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1169988" y="1935163"/>
            <a:ext cx="10412412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600" b="1">
                <a:solidFill>
                  <a:schemeClr val="bg1"/>
                </a:solidFill>
              </a:rPr>
              <a:t>R</a:t>
            </a:r>
            <a:r>
              <a:rPr lang="en-US" sz="2600" b="1">
                <a:solidFill>
                  <a:schemeClr val="bg1"/>
                </a:solidFill>
              </a:rPr>
              <a:t> –</a:t>
            </a:r>
            <a:r>
              <a:rPr lang="ru-RU" sz="2600" b="1">
                <a:solidFill>
                  <a:schemeClr val="bg1"/>
                </a:solidFill>
              </a:rPr>
              <a:t>  это не только  среда,  но и язык</a:t>
            </a:r>
            <a:r>
              <a:rPr lang="en-US" sz="2600" b="1">
                <a:solidFill>
                  <a:schemeClr val="bg1"/>
                </a:solidFill>
              </a:rPr>
              <a:t> </a:t>
            </a:r>
            <a:r>
              <a:rPr lang="ru-RU" sz="2600" b="1">
                <a:solidFill>
                  <a:schemeClr val="bg1"/>
                </a:solidFill>
              </a:rPr>
              <a:t>программирования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975" y="773113"/>
            <a:ext cx="4541838" cy="334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1713" y="1924050"/>
            <a:ext cx="46482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625" y="355600"/>
            <a:ext cx="6542088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4"/>
          <p:cNvSpPr txBox="1">
            <a:spLocks noChangeArrowheads="1"/>
          </p:cNvSpPr>
          <p:nvPr/>
        </p:nvSpPr>
        <p:spPr bwMode="auto">
          <a:xfrm>
            <a:off x="2379663" y="176213"/>
            <a:ext cx="701992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i="1" u="sng">
                <a:solidFill>
                  <a:srgbClr val="5827B3"/>
                </a:solidFill>
              </a:rPr>
              <a:t>Итоги</a:t>
            </a:r>
          </a:p>
          <a:p>
            <a:pPr>
              <a:spcBef>
                <a:spcPct val="50000"/>
              </a:spcBef>
            </a:pPr>
            <a:endParaRPr lang="ru-RU" b="1" i="1" u="sng">
              <a:solidFill>
                <a:srgbClr val="5827B3"/>
              </a:solidFill>
            </a:endParaRPr>
          </a:p>
        </p:txBody>
      </p:sp>
      <p:sp>
        <p:nvSpPr>
          <p:cNvPr id="69634" name="Text Box 5"/>
          <p:cNvSpPr txBox="1">
            <a:spLocks noChangeArrowheads="1"/>
          </p:cNvSpPr>
          <p:nvPr/>
        </p:nvSpPr>
        <p:spPr bwMode="auto">
          <a:xfrm>
            <a:off x="569913" y="677863"/>
            <a:ext cx="10836275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1.Узнали об истории происхождения и о предназначении </a:t>
            </a:r>
            <a:r>
              <a:rPr lang="en-US"/>
              <a:t>R</a:t>
            </a:r>
          </a:p>
          <a:p>
            <a:pPr>
              <a:spcBef>
                <a:spcPct val="50000"/>
              </a:spcBef>
            </a:pPr>
            <a:r>
              <a:rPr lang="ru-RU"/>
              <a:t>2 Обсудили многочисленные преимущества</a:t>
            </a:r>
          </a:p>
          <a:p>
            <a:pPr>
              <a:spcBef>
                <a:spcPct val="50000"/>
              </a:spcBef>
            </a:pPr>
            <a:r>
              <a:rPr lang="ru-RU"/>
              <a:t>3. Узнали массу дополнительных источников, где можно брать информацию</a:t>
            </a:r>
          </a:p>
          <a:p>
            <a:pPr>
              <a:spcBef>
                <a:spcPct val="50000"/>
              </a:spcBef>
            </a:pPr>
            <a:r>
              <a:rPr lang="ru-RU"/>
              <a:t>4. Научились устанавливать </a:t>
            </a:r>
            <a:r>
              <a:rPr lang="en-US"/>
              <a:t>R </a:t>
            </a:r>
            <a:r>
              <a:rPr lang="ru-RU"/>
              <a:t> и </a:t>
            </a:r>
            <a:r>
              <a:rPr lang="en-US"/>
              <a:t>R Studio</a:t>
            </a: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5. Познакомились со средой </a:t>
            </a:r>
            <a:r>
              <a:rPr lang="en-US"/>
              <a:t>R</a:t>
            </a:r>
            <a:r>
              <a:rPr lang="ru-RU"/>
              <a:t> и ее объектами</a:t>
            </a:r>
          </a:p>
          <a:p>
            <a:pPr>
              <a:spcBef>
                <a:spcPct val="50000"/>
              </a:spcBef>
            </a:pPr>
            <a:r>
              <a:rPr lang="ru-RU"/>
              <a:t>6. Узнали множество функций для работы с данными</a:t>
            </a:r>
          </a:p>
          <a:p>
            <a:pPr>
              <a:spcBef>
                <a:spcPct val="50000"/>
              </a:spcBef>
            </a:pPr>
            <a:r>
              <a:rPr lang="ru-RU"/>
              <a:t>7 Научились задавать последовательности и множества</a:t>
            </a:r>
          </a:p>
          <a:p>
            <a:pPr>
              <a:spcBef>
                <a:spcPct val="50000"/>
              </a:spcBef>
            </a:pPr>
            <a:r>
              <a:rPr lang="ru-RU"/>
              <a:t>8. Научились извлекать необходимую информацию из готовых фреймов и выбирать поднаборы данных</a:t>
            </a:r>
          </a:p>
          <a:p>
            <a:pPr>
              <a:spcBef>
                <a:spcPct val="50000"/>
              </a:spcBef>
            </a:pPr>
            <a:r>
              <a:rPr lang="ru-RU"/>
              <a:t>9 Научились строить свои набор данных и матрицу</a:t>
            </a:r>
          </a:p>
          <a:p>
            <a:pPr>
              <a:spcBef>
                <a:spcPct val="50000"/>
              </a:spcBef>
            </a:pPr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3"/>
          <p:cNvSpPr txBox="1">
            <a:spLocks noChangeArrowheads="1"/>
          </p:cNvSpPr>
          <p:nvPr/>
        </p:nvSpPr>
        <p:spPr bwMode="auto">
          <a:xfrm>
            <a:off x="963613" y="387350"/>
            <a:ext cx="93249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>
                <a:solidFill>
                  <a:srgbClr val="432199"/>
                </a:solidFill>
              </a:rPr>
              <a:t>1. ИСТОРИЯ</a:t>
            </a:r>
            <a:r>
              <a:rPr lang="en-US" b="1">
                <a:solidFill>
                  <a:srgbClr val="432199"/>
                </a:solidFill>
              </a:rPr>
              <a:t> </a:t>
            </a:r>
            <a:r>
              <a:rPr lang="ru-RU" b="1">
                <a:solidFill>
                  <a:srgbClr val="432199"/>
                </a:solidFill>
              </a:rPr>
              <a:t> </a:t>
            </a:r>
            <a:r>
              <a:rPr lang="en-US" sz="2600" b="1">
                <a:solidFill>
                  <a:srgbClr val="432199"/>
                </a:solidFill>
              </a:rPr>
              <a:t>R</a:t>
            </a:r>
            <a:endParaRPr lang="ru-RU" sz="2600" b="1">
              <a:solidFill>
                <a:srgbClr val="432199"/>
              </a:solidFill>
            </a:endParaRPr>
          </a:p>
        </p:txBody>
      </p:sp>
      <p:pic>
        <p:nvPicPr>
          <p:cNvPr id="3174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0688" y="1389063"/>
            <a:ext cx="3409950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8040688" y="4184650"/>
            <a:ext cx="3516312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 Штаб-квартира Bell Labs </a:t>
            </a:r>
            <a:r>
              <a:rPr lang="en-US" sz="1400"/>
              <a:t> </a:t>
            </a:r>
            <a:r>
              <a:rPr lang="ru-RU" sz="1400"/>
              <a:t>в США</a:t>
            </a:r>
          </a:p>
          <a:p>
            <a:pPr>
              <a:spcBef>
                <a:spcPct val="50000"/>
              </a:spcBef>
            </a:pPr>
            <a:r>
              <a:rPr lang="en-US" sz="1200"/>
              <a:t>  </a:t>
            </a:r>
            <a:r>
              <a:rPr lang="ru-RU" sz="1200"/>
              <a:t>(с 2016 </a:t>
            </a:r>
            <a:r>
              <a:rPr lang="en-US" sz="1200" b="1"/>
              <a:t>NOKIA </a:t>
            </a:r>
            <a:r>
              <a:rPr lang="ru-RU" sz="1200" b="1"/>
              <a:t>Bell Labs</a:t>
            </a:r>
            <a:r>
              <a:rPr lang="ru-RU" sz="1200"/>
              <a:t> </a:t>
            </a:r>
            <a:r>
              <a:rPr lang="en-US" sz="1200"/>
              <a:t>)</a:t>
            </a:r>
            <a:endParaRPr lang="ru-RU" sz="1200"/>
          </a:p>
          <a:p>
            <a:pPr>
              <a:spcBef>
                <a:spcPct val="50000"/>
              </a:spcBef>
            </a:pPr>
            <a:r>
              <a:rPr lang="ru-RU" sz="1400">
                <a:solidFill>
                  <a:schemeClr val="accent1"/>
                </a:solidFill>
              </a:rPr>
              <a:t>https://en.wikipedia.org/wiki/Bell_Labs</a:t>
            </a:r>
          </a:p>
        </p:txBody>
      </p: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403225" y="1252538"/>
            <a:ext cx="715962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Язык </a:t>
            </a:r>
            <a:r>
              <a:rPr lang="en-US"/>
              <a:t>R </a:t>
            </a:r>
            <a:r>
              <a:rPr lang="ru-RU"/>
              <a:t>является диалектом языка </a:t>
            </a:r>
            <a:r>
              <a:rPr lang="en-US"/>
              <a:t>S</a:t>
            </a:r>
            <a:r>
              <a:rPr lang="ru-RU"/>
              <a:t>, созданного десятки лет назад крупной американской компанией Bell Labs , занимающейся исследованиями в области промышленности и науки.</a:t>
            </a:r>
          </a:p>
          <a:p>
            <a:pPr>
              <a:spcBef>
                <a:spcPct val="50000"/>
              </a:spcBef>
            </a:pPr>
            <a:r>
              <a:rPr lang="ru-RU"/>
              <a:t>С 2016 года - </a:t>
            </a:r>
            <a:r>
              <a:rPr lang="en-US"/>
              <a:t>NOKIA </a:t>
            </a:r>
            <a:r>
              <a:rPr lang="ru-RU"/>
              <a:t>Bell Labs 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Язык </a:t>
            </a:r>
            <a:r>
              <a:rPr lang="en-US"/>
              <a:t>S </a:t>
            </a:r>
            <a:r>
              <a:rPr lang="ru-RU"/>
              <a:t>предназначался для статистического анализа и графического представления данных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На сегодняшний день- </a:t>
            </a:r>
            <a:r>
              <a:rPr lang="en-US"/>
              <a:t>R</a:t>
            </a:r>
            <a:r>
              <a:rPr lang="ru-RU"/>
              <a:t> –это насыщенный и полезный</a:t>
            </a:r>
            <a:r>
              <a:rPr lang="en-US"/>
              <a:t> </a:t>
            </a:r>
            <a:r>
              <a:rPr lang="ru-RU"/>
              <a:t>инструментарий для проведения статистического анализа, который в последнее время с  большей силой набирает свою популярность в кругах </a:t>
            </a:r>
            <a:r>
              <a:rPr lang="en-US"/>
              <a:t>Data Science</a:t>
            </a:r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5"/>
          <p:cNvSpPr txBox="1">
            <a:spLocks noChangeArrowheads="1"/>
          </p:cNvSpPr>
          <p:nvPr/>
        </p:nvSpPr>
        <p:spPr bwMode="auto">
          <a:xfrm>
            <a:off x="1639888" y="296863"/>
            <a:ext cx="89535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5827B3"/>
                </a:solidFill>
              </a:rPr>
              <a:t>2 </a:t>
            </a:r>
            <a:r>
              <a:rPr lang="ru-RU" b="1">
                <a:solidFill>
                  <a:srgbClr val="5827B3"/>
                </a:solidFill>
              </a:rPr>
              <a:t>Преимущества </a:t>
            </a:r>
            <a:r>
              <a:rPr lang="en-US" sz="2600" b="1">
                <a:solidFill>
                  <a:srgbClr val="5827B3"/>
                </a:solidFill>
              </a:rPr>
              <a:t>R</a:t>
            </a:r>
            <a:endParaRPr lang="ru-RU" sz="2600" b="1">
              <a:solidFill>
                <a:srgbClr val="5827B3"/>
              </a:solidFill>
            </a:endParaRPr>
          </a:p>
        </p:txBody>
      </p:sp>
      <p:sp>
        <p:nvSpPr>
          <p:cNvPr id="32770" name="Text Box 7"/>
          <p:cNvSpPr txBox="1">
            <a:spLocks noChangeArrowheads="1"/>
          </p:cNvSpPr>
          <p:nvPr/>
        </p:nvSpPr>
        <p:spPr bwMode="auto">
          <a:xfrm>
            <a:off x="715963" y="1062038"/>
            <a:ext cx="9556750" cy="243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Существует организация R Foundation, которая не является коммерческой</a:t>
            </a:r>
          </a:p>
          <a:p>
            <a:pPr>
              <a:spcBef>
                <a:spcPct val="50000"/>
              </a:spcBef>
            </a:pPr>
            <a:r>
              <a:rPr lang="ru-RU"/>
              <a:t>и ее основными целями являются:</a:t>
            </a:r>
          </a:p>
          <a:p>
            <a:pPr>
              <a:spcBef>
                <a:spcPct val="50000"/>
              </a:spcBef>
            </a:pPr>
            <a:r>
              <a:rPr lang="ru-RU"/>
              <a:t>-обеспечение непрерывного развития языка;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ru-RU"/>
              <a:t>поиск новых методов статистических исследований;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ru-RU"/>
              <a:t> обучение </a:t>
            </a:r>
            <a:r>
              <a:rPr lang="en-US"/>
              <a:t>&amp;</a:t>
            </a:r>
            <a:r>
              <a:rPr lang="ru-RU"/>
              <a:t> проведение конференций.</a:t>
            </a:r>
          </a:p>
          <a:p>
            <a:pPr>
              <a:spcBef>
                <a:spcPct val="50000"/>
              </a:spcBef>
            </a:pPr>
            <a:r>
              <a:rPr lang="ru-RU"/>
              <a:t> </a:t>
            </a:r>
          </a:p>
        </p:txBody>
      </p:sp>
      <p:pic>
        <p:nvPicPr>
          <p:cNvPr id="32771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2688" y="3492500"/>
            <a:ext cx="9828212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Rectangle 9"/>
          <p:cNvSpPr>
            <a:spLocks noChangeArrowheads="1"/>
          </p:cNvSpPr>
          <p:nvPr/>
        </p:nvSpPr>
        <p:spPr bwMode="auto">
          <a:xfrm>
            <a:off x="6978650" y="6161088"/>
            <a:ext cx="27892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>
                <a:solidFill>
                  <a:schemeClr val="accent1"/>
                </a:solidFill>
              </a:rPr>
              <a:t> https://www.r-project.org/conferences/</a:t>
            </a:r>
          </a:p>
        </p:txBody>
      </p:sp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4703763" y="3052763"/>
            <a:ext cx="17573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b="1" u="sng">
                <a:solidFill>
                  <a:srgbClr val="4B2199"/>
                </a:solidFill>
              </a:rPr>
              <a:t>Конференции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550" y="179388"/>
            <a:ext cx="8228013" cy="63246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33794" name="Rectangle 5"/>
          <p:cNvSpPr>
            <a:spLocks noChangeArrowheads="1"/>
          </p:cNvSpPr>
          <p:nvPr/>
        </p:nvSpPr>
        <p:spPr bwMode="auto">
          <a:xfrm>
            <a:off x="7161213" y="396875"/>
            <a:ext cx="4032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chemeClr val="accent1"/>
                </a:solidFill>
              </a:rPr>
              <a:t>https://www.r-project.org/conferences/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88913" y="179388"/>
            <a:ext cx="3449637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/>
              <a:t>На сайте </a:t>
            </a:r>
          </a:p>
          <a:p>
            <a:pPr>
              <a:spcBef>
                <a:spcPct val="50000"/>
              </a:spcBef>
            </a:pPr>
            <a:r>
              <a:rPr lang="ru-RU" sz="1600">
                <a:solidFill>
                  <a:schemeClr val="accent1"/>
                </a:solidFill>
                <a:hlinkClick r:id="rId3"/>
              </a:rPr>
              <a:t>https://www.r-project.org</a:t>
            </a:r>
            <a:endParaRPr lang="ru-RU" sz="1600">
              <a:solidFill>
                <a:schemeClr val="accent1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1600"/>
              <a:t>можно найти огромное </a:t>
            </a:r>
            <a:endParaRPr lang="en-US" sz="1600"/>
          </a:p>
          <a:p>
            <a:pPr>
              <a:spcBef>
                <a:spcPct val="50000"/>
              </a:spcBef>
            </a:pPr>
            <a:r>
              <a:rPr lang="ru-RU" sz="1600"/>
              <a:t>количество </a:t>
            </a:r>
            <a:endParaRPr lang="en-US" sz="1600"/>
          </a:p>
          <a:p>
            <a:pPr>
              <a:spcBef>
                <a:spcPct val="50000"/>
              </a:spcBef>
            </a:pPr>
            <a:r>
              <a:rPr lang="ru-RU" sz="1600"/>
              <a:t>информации, касающейся</a:t>
            </a:r>
            <a:endParaRPr lang="en-US" sz="1600"/>
          </a:p>
          <a:p>
            <a:pPr>
              <a:spcBef>
                <a:spcPct val="50000"/>
              </a:spcBef>
            </a:pPr>
            <a:r>
              <a:rPr lang="ru-RU" sz="1600"/>
              <a:t>любых аспектов, связанных с </a:t>
            </a:r>
            <a:r>
              <a:rPr lang="en-US" sz="1600"/>
              <a:t>R</a:t>
            </a:r>
            <a:endParaRPr lang="ru-RU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47" name="Group 31"/>
          <p:cNvGraphicFramePr>
            <a:graphicFrameLocks noGrp="1"/>
          </p:cNvGraphicFramePr>
          <p:nvPr>
            <p:ph idx="4294967295"/>
          </p:nvPr>
        </p:nvGraphicFramePr>
        <p:xfrm>
          <a:off x="1917700" y="774700"/>
          <a:ext cx="9747250" cy="4803775"/>
        </p:xfrm>
        <a:graphic>
          <a:graphicData uri="http://schemas.openxmlformats.org/drawingml/2006/table">
            <a:tbl>
              <a:tblPr/>
              <a:tblGrid>
                <a:gridCol w="4075113"/>
                <a:gridCol w="5672137"/>
              </a:tblGrid>
              <a:tr h="554038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Проект 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	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https://www.r-project.org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63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 </a:t>
                      </a: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Foundation</a:t>
                      </a: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- организация, занимающаяся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развитием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https://www.r-project.org/foundation/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Конференции по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2"/>
                        </a:rPr>
                        <a:t>https://www.r-project.org/conferences/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045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</a:t>
                      </a: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! 2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019 (</a:t>
                      </a: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 Франции)</a:t>
                      </a: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здесь доступна ссылка на видео докладчиков </a:t>
                      </a: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конференции, также можно </a:t>
                      </a:r>
                    </a:p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найти учебные пособия (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tutorials</a:t>
                      </a: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3"/>
                        </a:rPr>
                        <a:t>https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3"/>
                        </a:rPr>
                        <a:t>://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3"/>
                        </a:rPr>
                        <a:t>user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3"/>
                        </a:rPr>
                        <a:t>2019.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3"/>
                        </a:rPr>
                        <a:t>r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3"/>
                        </a:rPr>
                        <a:t>-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3"/>
                        </a:rPr>
                        <a:t>project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3"/>
                        </a:rPr>
                        <a:t>.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3"/>
                        </a:rPr>
                        <a:t>org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3"/>
                        </a:rPr>
                        <a:t>/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5213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Огромный список полезной литературы 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 удобном для Вас формате, охватывающий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огромный спектр тем:  от установки 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до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машинного обучения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https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://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www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project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org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doc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bib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books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html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913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Различные руководства (целевая аудитория- от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новичков до продвинутых пользователей)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https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://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cran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.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r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-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project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.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org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/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manuals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.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4"/>
                        </a:rPr>
                        <a:t>html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Скачать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hlinkClick r:id="rId5"/>
                        </a:rPr>
                        <a:t>https://cran.r-project.org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4"/>
          <p:cNvSpPr txBox="1">
            <a:spLocks noChangeArrowheads="1"/>
          </p:cNvSpPr>
          <p:nvPr/>
        </p:nvSpPr>
        <p:spPr bwMode="auto">
          <a:xfrm>
            <a:off x="944563" y="373063"/>
            <a:ext cx="9378950" cy="488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600" b="1" u="sng">
                <a:solidFill>
                  <a:srgbClr val="5827B3"/>
                </a:solidFill>
              </a:rPr>
              <a:t>Преимущества </a:t>
            </a:r>
            <a:r>
              <a:rPr lang="en-US" sz="2600" b="1" u="sng">
                <a:solidFill>
                  <a:srgbClr val="5827B3"/>
                </a:solidFill>
              </a:rPr>
              <a:t>R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1">
                <a:solidFill>
                  <a:schemeClr val="tx2"/>
                </a:solidFill>
              </a:rPr>
              <a:t>Бесплатный и открытый ресурс 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1">
                <a:solidFill>
                  <a:schemeClr val="tx2"/>
                </a:solidFill>
              </a:rPr>
              <a:t>Масса полезной литературы, записи конференций, обучающие пособия, доступная связь с разработчиками пакетов, форумы  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1">
                <a:solidFill>
                  <a:schemeClr val="tx2"/>
                </a:solidFill>
              </a:rPr>
              <a:t>Постоянно развивающийся язык. Также сообщество </a:t>
            </a:r>
            <a:r>
              <a:rPr lang="en-US" b="1">
                <a:solidFill>
                  <a:schemeClr val="tx2"/>
                </a:solidFill>
              </a:rPr>
              <a:t>R </a:t>
            </a:r>
            <a:r>
              <a:rPr lang="ru-RU" b="1">
                <a:solidFill>
                  <a:schemeClr val="tx2"/>
                </a:solidFill>
              </a:rPr>
              <a:t>занимается поиском новых статистических методов. Необходимый для них инструментарий в первую очередь появляется на языке </a:t>
            </a:r>
            <a:r>
              <a:rPr lang="en-US" b="1">
                <a:solidFill>
                  <a:schemeClr val="tx2"/>
                </a:solidFill>
              </a:rPr>
              <a:t>R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b="1">
                <a:solidFill>
                  <a:schemeClr val="tx2"/>
                </a:solidFill>
              </a:rPr>
              <a:t>Возможность совершенствовать язык, создавая свои функции и пакеты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b="1">
                <a:solidFill>
                  <a:schemeClr val="tx2"/>
                </a:solidFill>
              </a:rPr>
              <a:t>R</a:t>
            </a:r>
            <a:r>
              <a:rPr lang="ru-RU" b="1">
                <a:solidFill>
                  <a:schemeClr val="tx2"/>
                </a:solidFill>
              </a:rPr>
              <a:t> может работать</a:t>
            </a:r>
            <a:r>
              <a:rPr lang="en-US" b="1">
                <a:solidFill>
                  <a:schemeClr val="tx2"/>
                </a:solidFill>
              </a:rPr>
              <a:t> Linux, MacOS, Windows</a:t>
            </a:r>
          </a:p>
          <a:p>
            <a:pPr marL="342900" indent="-342900">
              <a:spcBef>
                <a:spcPct val="50000"/>
              </a:spcBef>
            </a:pPr>
            <a:r>
              <a:rPr lang="ru-RU" b="1">
                <a:solidFill>
                  <a:schemeClr val="tx2"/>
                </a:solidFill>
              </a:rPr>
              <a:t>6.Имеет мощный графический инструментарий</a:t>
            </a:r>
          </a:p>
          <a:p>
            <a:pPr marL="342900" indent="-342900">
              <a:spcBef>
                <a:spcPct val="50000"/>
              </a:spcBef>
            </a:pPr>
            <a:r>
              <a:rPr lang="ru-RU" b="1">
                <a:solidFill>
                  <a:schemeClr val="tx2"/>
                </a:solidFill>
              </a:rPr>
              <a:t>7. Позволяет проводить интерактивный анализ</a:t>
            </a:r>
          </a:p>
          <a:p>
            <a:pPr marL="342900" indent="-342900">
              <a:spcBef>
                <a:spcPct val="50000"/>
              </a:spcBef>
            </a:pPr>
            <a:r>
              <a:rPr lang="ru-RU" b="1">
                <a:solidFill>
                  <a:schemeClr val="tx2"/>
                </a:solidFill>
              </a:rPr>
              <a:t>8. Слово «среда» подразумевает полный комплекс гибких инструментов, «заточенных» под статистический анализ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5063</TotalTime>
  <Words>806</Words>
  <Application>Microsoft Office PowerPoint</Application>
  <PresentationFormat>Произвольный</PresentationFormat>
  <Paragraphs>163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Шаблон оформления</vt:lpstr>
      </vt:variant>
      <vt:variant>
        <vt:i4>25</vt:i4>
      </vt:variant>
      <vt:variant>
        <vt:lpstr>Заголовки слайдов</vt:lpstr>
      </vt:variant>
      <vt:variant>
        <vt:i4>42</vt:i4>
      </vt:variant>
    </vt:vector>
  </HeadingPairs>
  <TitlesOfParts>
    <vt:vector size="72" baseType="lpstr">
      <vt:lpstr>Arial</vt:lpstr>
      <vt:lpstr>Times New Roman</vt:lpstr>
      <vt:lpstr>Calibri</vt:lpstr>
      <vt:lpstr>Roboto</vt:lpstr>
      <vt:lpstr>Roboto Medium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ЯЗЫК R ДЛЯ АНАЛИЗА ДАННЫХ</vt:lpstr>
      <vt:lpstr>ЗНАКОМСТВО И НАЧАЛО РАБОТЫ В  R </vt:lpstr>
      <vt:lpstr>На этом уроке мы изучим: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AD</cp:lastModifiedBy>
  <cp:revision>443</cp:revision>
  <dcterms:created xsi:type="dcterms:W3CDTF">2018-09-20T14:58:52Z</dcterms:created>
  <dcterms:modified xsi:type="dcterms:W3CDTF">2020-06-06T11:06:46Z</dcterms:modified>
</cp:coreProperties>
</file>